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379" r:id="rId3"/>
    <p:sldId id="381" r:id="rId4"/>
    <p:sldId id="384" r:id="rId5"/>
    <p:sldId id="382" r:id="rId6"/>
    <p:sldId id="383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h\AppData\Roaming\Microsoft\Excel\Book1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Medical Cost (Per-Employee / Per-Year)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Sheet1!$A$1:$A$9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Sheet1!$B$1:$B$9</c:f>
              <c:numCache>
                <c:formatCode>"$"#,##0</c:formatCode>
                <c:ptCount val="9"/>
                <c:pt idx="0">
                  <c:v>9252</c:v>
                </c:pt>
                <c:pt idx="1">
                  <c:v>11093</c:v>
                </c:pt>
                <c:pt idx="2">
                  <c:v>12701</c:v>
                </c:pt>
                <c:pt idx="3">
                  <c:v>11853</c:v>
                </c:pt>
                <c:pt idx="4">
                  <c:v>12695</c:v>
                </c:pt>
                <c:pt idx="5">
                  <c:v>11443</c:v>
                </c:pt>
                <c:pt idx="6">
                  <c:v>11520</c:v>
                </c:pt>
                <c:pt idx="7">
                  <c:v>12323</c:v>
                </c:pt>
                <c:pt idx="8">
                  <c:v>11548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E3-4BEB-8943-EFD9E64A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697456"/>
        <c:axId val="898698768"/>
      </c:lineChart>
      <c:catAx>
        <c:axId val="89869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698768"/>
        <c:crosses val="autoZero"/>
        <c:auto val="1"/>
        <c:lblAlgn val="ctr"/>
        <c:lblOffset val="100"/>
        <c:noMultiLvlLbl val="0"/>
      </c:catAx>
      <c:valAx>
        <c:axId val="89869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69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Monthly Family </a:t>
            </a:r>
            <a:r>
              <a:rPr lang="en-US">
                <a:solidFill>
                  <a:srgbClr val="FF0000"/>
                </a:solidFill>
              </a:rPr>
              <a:t>PPO</a:t>
            </a:r>
            <a:r>
              <a:rPr lang="en-US"/>
              <a:t> Premium History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Cleveland Metroparks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Sheet1!$A$35:$A$44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Sheet1!$B$35:$B$44</c:f>
              <c:numCache>
                <c:formatCode>"$"#,##0</c:formatCode>
                <c:ptCount val="10"/>
                <c:pt idx="0">
                  <c:v>932</c:v>
                </c:pt>
                <c:pt idx="1">
                  <c:v>1047</c:v>
                </c:pt>
                <c:pt idx="2">
                  <c:v>1154</c:v>
                </c:pt>
                <c:pt idx="3">
                  <c:v>1291</c:v>
                </c:pt>
                <c:pt idx="4">
                  <c:v>1587</c:v>
                </c:pt>
                <c:pt idx="5">
                  <c:v>1738</c:v>
                </c:pt>
                <c:pt idx="6">
                  <c:v>1805</c:v>
                </c:pt>
                <c:pt idx="7">
                  <c:v>1805</c:v>
                </c:pt>
                <c:pt idx="8">
                  <c:v>1805</c:v>
                </c:pt>
                <c:pt idx="9">
                  <c:v>1805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4A-4160-A803-14DB3FF32962}"/>
            </c:ext>
          </c:extLst>
        </c:ser>
        <c:ser>
          <c:idx val="1"/>
          <c:order val="1"/>
          <c:tx>
            <c:strRef>
              <c:f>Sheet1!$C$34</c:f>
              <c:strCache>
                <c:ptCount val="1"/>
                <c:pt idx="0">
                  <c:v>SERB PPO Statewide Average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Sheet1!$A$35:$A$44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Sheet1!$C$35:$C$44</c:f>
              <c:numCache>
                <c:formatCode>"$"#,##0</c:formatCode>
                <c:ptCount val="10"/>
                <c:pt idx="0">
                  <c:v>1397</c:v>
                </c:pt>
                <c:pt idx="1">
                  <c:v>1474</c:v>
                </c:pt>
                <c:pt idx="2">
                  <c:v>1530</c:v>
                </c:pt>
                <c:pt idx="3">
                  <c:v>1591</c:v>
                </c:pt>
                <c:pt idx="4">
                  <c:v>1654</c:v>
                </c:pt>
                <c:pt idx="5">
                  <c:v>1716</c:v>
                </c:pt>
                <c:pt idx="6">
                  <c:v>1838</c:v>
                </c:pt>
                <c:pt idx="7">
                  <c:v>1946</c:v>
                </c:pt>
                <c:pt idx="8">
                  <c:v>2021</c:v>
                </c:pt>
                <c:pt idx="9">
                  <c:v>2085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4A-4160-A803-14DB3FF32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4082480"/>
        <c:axId val="526502928"/>
      </c:lineChart>
      <c:catAx>
        <c:axId val="69408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502928"/>
        <c:crosses val="autoZero"/>
        <c:auto val="1"/>
        <c:lblAlgn val="ctr"/>
        <c:lblOffset val="100"/>
        <c:noMultiLvlLbl val="0"/>
      </c:catAx>
      <c:valAx>
        <c:axId val="52650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08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12241B81-1AAF-40EB-8D10-9D3B88E8A5D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BCE893F2-B657-4247-9836-AED79BB0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17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49EC-A92F-EB4D-A4BD-763DB013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C14E2-883F-B84E-ADFF-4AAD0C36F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976A7-E57B-E54D-A1E7-F577898F5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08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A832-96D1-1F44-9D98-E0EB3039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708AD-859D-3541-B169-735C13B44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E24FF-0951-154C-A2C1-813F79F85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9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9544-5384-5E45-A269-C1B52BCA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C1F32-2459-9143-9FE0-4EBB8D8C2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3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E77C63-EB94-2141-8810-4F75D8C12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71695-4D71-CD4D-B407-85A2B4B69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37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12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5024-6835-4A4C-B7F4-2BBEF4C11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54160-027A-0D4F-8F20-C589BC098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575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6380-2AC5-EB43-A912-2C64164D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9396-AAC3-3145-B4C5-49D2395A2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10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129-827E-7A44-BD0E-9A0A7A54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9487C-0543-2F48-B285-9D59A5B01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867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B425-6022-EF43-A133-C0EA0B11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5548F-E688-384C-AAF2-D0EF73AA4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2F02F-0A98-8545-B7A4-3F6C7F6E4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303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B8D-718A-A94F-ADDD-9159D2C3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37105-F8A6-8E44-B849-062E9D61E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875B3-00AC-C945-9F03-3E3F6F978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53D4B-D473-AD49-AF1F-E9EFD3330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B744C-7340-584D-B256-2D265F583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82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22B3-5FFE-7143-AD76-00613575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65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85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51B7-0EF6-5547-9B7B-479AA935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4A2F-B1BA-5947-B292-EDE8D2D8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30616-B6D2-A74C-950A-6093829DC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755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48F1-F82B-D34C-A6C7-A84D0769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A2BD0-5110-684E-8920-E67AB896B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8D252-2FD6-9E47-A8A3-3CE143540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001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0344-D91D-534A-B746-006F67C5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70900-C5DC-BB4E-914A-C505F8C82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91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0AEB1-1A82-2C43-8140-CF335BD57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390ED-ACB9-3543-9D40-B8634DBAB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500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520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A346-8447-284F-96F4-A4A5C0FC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D7D35-4209-2042-A1ED-75C7FB957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70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6530-C05C-6242-8364-91C83189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2291B-7657-6941-B66A-F90EED659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968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1ECB-3D63-6948-8385-6F92EB6D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F88DD-A86C-FA43-8CF5-6ADDD4CF4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248A1-704B-9B4D-809A-6E1D2FB79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901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40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9D8B-B19E-A344-AB36-6BD9016F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12F99-6797-2148-8818-1F0DF124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38F9D-5415-774A-A57D-05B2BFFF6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DBE28-1B94-FF49-AB24-00437B54B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B6AC6-DD15-F543-BF6C-6B65AF77C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657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1D7F0-F178-EE40-841C-7AEE2123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57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259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C3F5-039A-E848-B9FC-36BA345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84E0E-430A-9C47-9D24-7A6115FDC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C53A2-A688-F745-900E-0FF447CA3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444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C6F0-A76F-E445-820C-C8E0B31E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D6A50-C808-424E-9AF5-A484C9F77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BF81C-7814-6348-B595-DE7CDECF1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55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679B-D214-FE46-9A4A-821A352E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3B531-CD6A-8748-8956-17F996741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953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016BE-38F7-B247-A119-22CB35424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2D670-0AE9-BC4A-A7B8-97402F851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060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19A7-88D8-5242-8E40-01D7CA1DC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A2814-6B51-974F-95E3-35E6F869C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438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14B8C-8E12-304D-A9FB-8803450B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346F-A6B5-4A44-9142-0D140CBB1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9335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2CE4-ACAB-6140-8B0E-5115B0DB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1D059-957B-CF4D-A5F7-6FE9DFE5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60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31A2-B268-6A44-A752-42D3439F6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727A1-D4C7-F44F-9D9D-72D6E3D90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5204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79C5-4371-8E45-B5F0-CE45B4DC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C965-10B9-8549-928D-E4E5FB538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8369D-4A64-DC4C-B623-219B4BF8C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668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B997-6B28-5147-86C2-08E61AC0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44935-ADFE-C447-923B-F143289C2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091DF-72D3-AB45-90BD-B8893506A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63E97-E68E-AF4A-9AE9-F97888A01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CAADF-F01C-1A46-8164-DECC61516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7392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2992-A3AF-3840-8B04-BD5914EB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2055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939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9E2D-D142-974C-87D4-73385A78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38E4-FDB3-9545-B930-55FFBAA8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FA24E-D714-6141-8EA9-3FB102764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276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F3A0-62F6-B540-AF79-A6BEE2B3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DCFC97-FB3D-1B4E-9AAD-CE2CFC2BB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10469-CED5-E945-9B19-5D4C33468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86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762C-68EF-BE46-96F5-1C0C4F8B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1E533-FD11-674D-9E57-266E2433B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131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76E95-BF1C-784D-A1FB-43BBD57E9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BB77D-C64E-EA47-BBB4-CDC6C512F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889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207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33CD-40A2-43B6-9BDA-61E257854E8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B9A-1F1C-4DBF-9FC9-C45A27E5810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F7DE7-C99A-496B-B7BE-DD2D1CA45AB5}"/>
              </a:ext>
            </a:extLst>
          </p:cNvPr>
          <p:cNvCxnSpPr/>
          <p:nvPr/>
        </p:nvCxnSpPr>
        <p:spPr>
          <a:xfrm>
            <a:off x="0" y="4589464"/>
            <a:ext cx="9362536" cy="0"/>
          </a:xfrm>
          <a:prstGeom prst="line">
            <a:avLst/>
          </a:prstGeom>
          <a:ln w="28575">
            <a:solidFill>
              <a:srgbClr val="215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9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58721-44A2-6942-A30F-00486D91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8D44A-4944-3D47-B866-E6226842D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3336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83411"/>
            <a:ext cx="5181600" cy="48480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83411"/>
            <a:ext cx="5181600" cy="48480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33CD-40A2-43B6-9BDA-61E257854E8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B9A-1F1C-4DBF-9FC9-C45A27E581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861FED-4EA2-46AD-B7D8-D1920BD9616A}"/>
              </a:ext>
            </a:extLst>
          </p:cNvPr>
          <p:cNvSpPr/>
          <p:nvPr/>
        </p:nvSpPr>
        <p:spPr>
          <a:xfrm>
            <a:off x="0" y="0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7BB2D1-ABD7-40FE-B167-112640CAE5AE}"/>
              </a:ext>
            </a:extLst>
          </p:cNvPr>
          <p:cNvSpPr/>
          <p:nvPr/>
        </p:nvSpPr>
        <p:spPr>
          <a:xfrm>
            <a:off x="0" y="6760346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6043F5-A57B-4164-A0DB-424AD522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99"/>
            <a:ext cx="10515600" cy="455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3658AA-BA80-491B-A228-1DCE47647145}"/>
              </a:ext>
            </a:extLst>
          </p:cNvPr>
          <p:cNvCxnSpPr>
            <a:cxnSpLocks/>
          </p:cNvCxnSpPr>
          <p:nvPr/>
        </p:nvCxnSpPr>
        <p:spPr>
          <a:xfrm>
            <a:off x="0" y="686591"/>
            <a:ext cx="12192000" cy="0"/>
          </a:xfrm>
          <a:prstGeom prst="line">
            <a:avLst/>
          </a:prstGeom>
          <a:ln w="28575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698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8594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84076"/>
            <a:ext cx="5157787" cy="3838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8594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984076"/>
            <a:ext cx="5183188" cy="38387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33CD-40A2-43B6-9BDA-61E257854E8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B9A-1F1C-4DBF-9FC9-C45A27E581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88C8DA-A044-4C91-9A7A-B29CA4628986}"/>
              </a:ext>
            </a:extLst>
          </p:cNvPr>
          <p:cNvSpPr/>
          <p:nvPr/>
        </p:nvSpPr>
        <p:spPr>
          <a:xfrm>
            <a:off x="0" y="0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ECA8B-65F0-4F4D-918A-B6010807C81E}"/>
              </a:ext>
            </a:extLst>
          </p:cNvPr>
          <p:cNvSpPr/>
          <p:nvPr/>
        </p:nvSpPr>
        <p:spPr>
          <a:xfrm>
            <a:off x="0" y="6760346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5D041C-ACB3-4834-99CC-EB7921F9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99"/>
            <a:ext cx="10515600" cy="455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003E6F-A1EB-4435-BED2-BFAAF0D6F6EE}"/>
              </a:ext>
            </a:extLst>
          </p:cNvPr>
          <p:cNvCxnSpPr>
            <a:cxnSpLocks/>
          </p:cNvCxnSpPr>
          <p:nvPr/>
        </p:nvCxnSpPr>
        <p:spPr>
          <a:xfrm>
            <a:off x="0" y="686591"/>
            <a:ext cx="12192000" cy="0"/>
          </a:xfrm>
          <a:prstGeom prst="line">
            <a:avLst/>
          </a:prstGeom>
          <a:ln w="28575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92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33CD-40A2-43B6-9BDA-61E257854E8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B9A-1F1C-4DBF-9FC9-C45A27E581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37450-0598-45DA-A371-A15C0776C323}"/>
              </a:ext>
            </a:extLst>
          </p:cNvPr>
          <p:cNvSpPr/>
          <p:nvPr/>
        </p:nvSpPr>
        <p:spPr>
          <a:xfrm>
            <a:off x="0" y="0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BC721F-EEAF-4758-B9B6-DC4EF99F9B80}"/>
              </a:ext>
            </a:extLst>
          </p:cNvPr>
          <p:cNvSpPr/>
          <p:nvPr/>
        </p:nvSpPr>
        <p:spPr>
          <a:xfrm>
            <a:off x="0" y="6760346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152F9B-95C2-4770-B21B-673C9BC0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99"/>
            <a:ext cx="10515600" cy="455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9E298F-BE86-4B5D-8C3C-ACA2422D3DF5}"/>
              </a:ext>
            </a:extLst>
          </p:cNvPr>
          <p:cNvCxnSpPr>
            <a:cxnSpLocks/>
          </p:cNvCxnSpPr>
          <p:nvPr/>
        </p:nvCxnSpPr>
        <p:spPr>
          <a:xfrm>
            <a:off x="0" y="686591"/>
            <a:ext cx="12192000" cy="0"/>
          </a:xfrm>
          <a:prstGeom prst="line">
            <a:avLst/>
          </a:prstGeom>
          <a:ln w="28575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261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33CD-40A2-43B6-9BDA-61E257854E8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B9A-1F1C-4DBF-9FC9-C45A27E581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8F74B-1394-45E3-BDF1-58702100265F}"/>
              </a:ext>
            </a:extLst>
          </p:cNvPr>
          <p:cNvSpPr/>
          <p:nvPr/>
        </p:nvSpPr>
        <p:spPr>
          <a:xfrm>
            <a:off x="0" y="0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9542C-8354-4254-B8C1-2640DBC93040}"/>
              </a:ext>
            </a:extLst>
          </p:cNvPr>
          <p:cNvSpPr/>
          <p:nvPr/>
        </p:nvSpPr>
        <p:spPr>
          <a:xfrm>
            <a:off x="0" y="6760346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9237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33CD-40A2-43B6-9BDA-61E257854E8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B9A-1F1C-4DBF-9FC9-C45A27E581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BC60C9-B0D8-4594-9C7E-C7F7F972F2C6}"/>
              </a:ext>
            </a:extLst>
          </p:cNvPr>
          <p:cNvSpPr/>
          <p:nvPr/>
        </p:nvSpPr>
        <p:spPr>
          <a:xfrm>
            <a:off x="0" y="0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DD65-5FE3-4AE3-8304-C50A55EE1782}"/>
              </a:ext>
            </a:extLst>
          </p:cNvPr>
          <p:cNvSpPr/>
          <p:nvPr/>
        </p:nvSpPr>
        <p:spPr>
          <a:xfrm>
            <a:off x="0" y="6760346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62915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33CD-40A2-43B6-9BDA-61E257854E8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B9A-1F1C-4DBF-9FC9-C45A27E581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7AB38-A1B5-437B-A9EF-E22501C4DFD6}"/>
              </a:ext>
            </a:extLst>
          </p:cNvPr>
          <p:cNvSpPr/>
          <p:nvPr/>
        </p:nvSpPr>
        <p:spPr>
          <a:xfrm>
            <a:off x="0" y="0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CBE630-9DE0-4495-904C-87599EC75D24}"/>
              </a:ext>
            </a:extLst>
          </p:cNvPr>
          <p:cNvSpPr/>
          <p:nvPr/>
        </p:nvSpPr>
        <p:spPr>
          <a:xfrm>
            <a:off x="0" y="6760346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64103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33CD-40A2-43B6-9BDA-61E257854E8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B9A-1F1C-4DBF-9FC9-C45A27E581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22CA1-D68F-42FB-8287-CAB5AE8E845A}"/>
              </a:ext>
            </a:extLst>
          </p:cNvPr>
          <p:cNvSpPr/>
          <p:nvPr/>
        </p:nvSpPr>
        <p:spPr>
          <a:xfrm>
            <a:off x="0" y="0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53718-A90D-4F47-A99F-B0DEB4CCC5E8}"/>
              </a:ext>
            </a:extLst>
          </p:cNvPr>
          <p:cNvSpPr/>
          <p:nvPr/>
        </p:nvSpPr>
        <p:spPr>
          <a:xfrm>
            <a:off x="0" y="6760346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28977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33CD-40A2-43B6-9BDA-61E257854E8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2B9A-1F1C-4DBF-9FC9-C45A27E581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EC1AC-ED5E-4B2E-B82F-9C5D9AFA83D9}"/>
              </a:ext>
            </a:extLst>
          </p:cNvPr>
          <p:cNvSpPr/>
          <p:nvPr/>
        </p:nvSpPr>
        <p:spPr>
          <a:xfrm>
            <a:off x="0" y="0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05289-85E1-454A-9505-9FDBEFEE2688}"/>
              </a:ext>
            </a:extLst>
          </p:cNvPr>
          <p:cNvSpPr/>
          <p:nvPr/>
        </p:nvSpPr>
        <p:spPr>
          <a:xfrm>
            <a:off x="0" y="6760346"/>
            <a:ext cx="12192000" cy="97654"/>
          </a:xfrm>
          <a:prstGeom prst="rect">
            <a:avLst/>
          </a:prstGeom>
          <a:solidFill>
            <a:srgbClr val="215732"/>
          </a:solidFill>
          <a:ln>
            <a:solidFill>
              <a:srgbClr val="215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4877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F802-9C22-2D4A-B6DE-BA584CF9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CB164-9F3E-334C-9C93-998A5C970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56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81F-FEFC-EC4F-A2D2-EC3B6AEE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858B7-9D59-474F-B282-7A3262C1B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2BBFF-DF32-2A45-BFE2-1CA353E82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465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4CE8-6945-0941-9E3F-A8E13E28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94675-EBA4-B243-9675-4143DE265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E870F-3EED-DA41-B798-99DDA40E4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7680D-4D3A-5547-B670-C1DDC936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2DBF7-4711-0949-BD02-D56B1B10D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67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5F93-20C2-2840-A630-C0E124B2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29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2598"/>
            <a:ext cx="10515600" cy="540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433CD-40A2-43B6-9BDA-61E257854E8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2B9A-1F1C-4DBF-9FC9-C45A27E5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3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739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686" r:id="rId48"/>
    <p:sldLayoutId id="2147483687" r:id="rId49"/>
    <p:sldLayoutId id="2147483688" r:id="rId50"/>
    <p:sldLayoutId id="2147483689" r:id="rId51"/>
    <p:sldLayoutId id="2147483690" r:id="rId52"/>
    <p:sldLayoutId id="2147483691" r:id="rId53"/>
    <p:sldLayoutId id="2147483692" r:id="rId54"/>
    <p:sldLayoutId id="2147483693" r:id="rId55"/>
    <p:sldLayoutId id="2147483694" r:id="rId56"/>
    <p:sldLayoutId id="2147483695" r:id="rId5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69B8-43E0-493C-B909-7ADACDE128A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52044" y="3429001"/>
            <a:ext cx="6287911" cy="8692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2023 Employee Benefits Plan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90F3F-ABF0-4BE1-9AB3-6549783209C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561643" y="3863616"/>
            <a:ext cx="5068711" cy="511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October 20, 2021</a:t>
            </a:r>
          </a:p>
        </p:txBody>
      </p:sp>
    </p:spTree>
    <p:extLst>
      <p:ext uri="{BB962C8B-B14F-4D97-AF65-F5344CB8AC3E}">
        <p14:creationId xmlns:p14="http://schemas.microsoft.com/office/powerpoint/2010/main" val="224500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80F7B33-1AF9-4332-95A6-FD430E63C643}"/>
              </a:ext>
            </a:extLst>
          </p:cNvPr>
          <p:cNvSpPr txBox="1">
            <a:spLocks/>
          </p:cNvSpPr>
          <p:nvPr/>
        </p:nvSpPr>
        <p:spPr>
          <a:xfrm>
            <a:off x="351121" y="266474"/>
            <a:ext cx="8573177" cy="4111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Benefits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522291-D57A-0D4D-858C-AA75A165EE89}"/>
              </a:ext>
            </a:extLst>
          </p:cNvPr>
          <p:cNvSpPr/>
          <p:nvPr/>
        </p:nvSpPr>
        <p:spPr>
          <a:xfrm>
            <a:off x="612185" y="945066"/>
            <a:ext cx="1062862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font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Self-Insured Medical Plan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Claims paid dollar for dollar up to the stop loss deductible </a:t>
            </a:r>
          </a:p>
          <a:p>
            <a:pPr marL="1143000" lvl="1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Contract with medical insurance carrier (Cigna) to administer the plan, access network discounts, and provide population health improvement programs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Three medical insurance plan options</a:t>
            </a:r>
          </a:p>
          <a:p>
            <a:pPr marL="1485900" lvl="1" indent="-342900" fontAlgn="ctr"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1" indent="-342900" fontAlgn="ctr"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Plan A: Buy-Up PPO</a:t>
            </a:r>
          </a:p>
          <a:p>
            <a:pPr marL="1485900" lvl="1" indent="-342900" fontAlgn="ctr"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Plan B: Base PPO</a:t>
            </a:r>
          </a:p>
          <a:p>
            <a:pPr marL="1485900" lvl="1" indent="-342900" fontAlgn="ctr"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Plan C – High Deductible Health Plan (w/Health Savings Account)</a:t>
            </a:r>
          </a:p>
          <a:p>
            <a:pPr marL="1485900" lvl="1" indent="-342900" fontAlgn="ctr"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Employees contribute between 5% and 18% of premium depending on union status and plan choice</a:t>
            </a:r>
          </a:p>
          <a:p>
            <a:pPr marL="685800" font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font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Fully-Insured Supplemental Benefits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Dental &amp; Vision (cost share between Park District and employee)</a:t>
            </a:r>
          </a:p>
          <a:p>
            <a:pPr marL="1485900" lvl="1" indent="-342900" fontAlgn="ctr"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Life, long-term disability, supplemental short-term disability, and accident insurance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Pet insurance, flexible spending accounts, and employee assistance program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1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80F7B33-1AF9-4332-95A6-FD430E63C643}"/>
              </a:ext>
            </a:extLst>
          </p:cNvPr>
          <p:cNvSpPr txBox="1">
            <a:spLocks/>
          </p:cNvSpPr>
          <p:nvPr/>
        </p:nvSpPr>
        <p:spPr>
          <a:xfrm>
            <a:off x="351121" y="266474"/>
            <a:ext cx="8573177" cy="4111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Self-Insured Medical Claims Experience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522291-D57A-0D4D-858C-AA75A165EE89}"/>
              </a:ext>
            </a:extLst>
          </p:cNvPr>
          <p:cNvSpPr/>
          <p:nvPr/>
        </p:nvSpPr>
        <p:spPr>
          <a:xfrm>
            <a:off x="612185" y="945066"/>
            <a:ext cx="10628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fontAlgn="ctr"/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EFB454-9723-10E8-4BA3-D2385DEC95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733176"/>
              </p:ext>
            </p:extLst>
          </p:nvPr>
        </p:nvGraphicFramePr>
        <p:xfrm>
          <a:off x="1315772" y="945066"/>
          <a:ext cx="97821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F1CE572-E463-9974-D221-617BFDBA8E77}"/>
              </a:ext>
            </a:extLst>
          </p:cNvPr>
          <p:cNvSpPr/>
          <p:nvPr/>
        </p:nvSpPr>
        <p:spPr>
          <a:xfrm>
            <a:off x="1011051" y="3688266"/>
            <a:ext cx="1016989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fontAlgn="ctr">
              <a:spcBef>
                <a:spcPts val="3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Metroparks Trend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12.3% increase from 2014 through 2022</a:t>
            </a:r>
          </a:p>
          <a:p>
            <a:pPr marL="1028700" indent="-342900" fontAlgn="ctr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1.5% per year average increase</a:t>
            </a:r>
          </a:p>
          <a:p>
            <a:pPr marL="1143000" lvl="1" fontAlgn="ctr">
              <a:spcBef>
                <a:spcPts val="300"/>
              </a:spcBef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fontAlgn="ctr">
              <a:spcBef>
                <a:spcPts val="3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Ohio Public Employer Trend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42.3% increase from 2014 through 2022</a:t>
            </a:r>
          </a:p>
          <a:p>
            <a:pPr marL="1028700" indent="-342900" fontAlgn="ctr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5.3% per year average increase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2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B2B842E-AC95-1EDC-BBF7-FABC1280F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055554"/>
              </p:ext>
            </p:extLst>
          </p:nvPr>
        </p:nvGraphicFramePr>
        <p:xfrm>
          <a:off x="1303507" y="1060315"/>
          <a:ext cx="10554510" cy="462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19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D2A3FA35-B844-1141-930B-73161198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35" y="3871839"/>
            <a:ext cx="2435544" cy="192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0F7B33-1AF9-4332-95A6-FD430E63C643}"/>
              </a:ext>
            </a:extLst>
          </p:cNvPr>
          <p:cNvSpPr txBox="1">
            <a:spLocks/>
          </p:cNvSpPr>
          <p:nvPr/>
        </p:nvSpPr>
        <p:spPr>
          <a:xfrm>
            <a:off x="326407" y="269570"/>
            <a:ext cx="8573177" cy="4111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Well-Being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522291-D57A-0D4D-858C-AA75A165EE89}"/>
              </a:ext>
            </a:extLst>
          </p:cNvPr>
          <p:cNvSpPr/>
          <p:nvPr/>
        </p:nvSpPr>
        <p:spPr>
          <a:xfrm>
            <a:off x="371664" y="935540"/>
            <a:ext cx="1062862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font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Preventive care rate is almost double the Cigna benchmark rate</a:t>
            </a: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Non-smoking incentives for employees and spouses</a:t>
            </a: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 quality, affordable health insurance plans and access to premier health care facilities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font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Highest employee engagement scores are in mission/purpose areas</a:t>
            </a: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 straight NorthCoast99 awards as top employer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font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full-time employees paid above single adult living wage rate for Cuyahoga County </a:t>
            </a: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72% participation in Ohio Deferred Compensation Program – approximately $4,000 per employee annually saved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font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146 employees volunteered for pilot community volunteer program</a:t>
            </a: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 $65K in employee contributions to Charity Choice Program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font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174 employees participate in Club Metro</a:t>
            </a: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 50 participants in Corporate Challenge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8D5DC5FB-CF56-1039-6E54-8356D6E0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813" y="1073948"/>
            <a:ext cx="2373766" cy="17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8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80F7B33-1AF9-4332-95A6-FD430E63C643}"/>
              </a:ext>
            </a:extLst>
          </p:cNvPr>
          <p:cNvSpPr txBox="1">
            <a:spLocks/>
          </p:cNvSpPr>
          <p:nvPr/>
        </p:nvSpPr>
        <p:spPr>
          <a:xfrm>
            <a:off x="326407" y="269570"/>
            <a:ext cx="8573177" cy="4111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Benefits Renewal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522291-D57A-0D4D-858C-AA75A165EE89}"/>
              </a:ext>
            </a:extLst>
          </p:cNvPr>
          <p:cNvSpPr/>
          <p:nvPr/>
        </p:nvSpPr>
        <p:spPr>
          <a:xfrm>
            <a:off x="612185" y="945066"/>
            <a:ext cx="106286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font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Contract Approvals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1-year renewal Medical Mutual to provide Stop Loss insurance (7.7% premium reduction)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font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font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 Designs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Minor modification to plan design (elimination of prescription deductible)</a:t>
            </a:r>
          </a:p>
          <a:p>
            <a:pPr marL="685800" font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increase in premiums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font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employee mental health well-being</a:t>
            </a:r>
          </a:p>
          <a:p>
            <a:pPr marL="1028700" indent="-342900" fontAlgn="ctr"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342900" fontAlgn="ctr">
              <a:buFont typeface="Wingdings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fontAlgn="ctr"/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64831"/>
      </p:ext>
    </p:extLst>
  </p:cSld>
  <p:clrMapOvr>
    <a:masterClrMapping/>
  </p:clrMapOvr>
</p:sld>
</file>

<file path=ppt/theme/theme1.xml><?xml version="1.0" encoding="utf-8"?>
<a:theme xmlns:a="http://schemas.openxmlformats.org/drawingml/2006/main" name="2018 brand upd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brand update" id="{DA3C054C-ADAF-4020-9833-D4D5C9ED5950}" vid="{1A397363-68AE-484F-B609-C26E2D4117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brand update</Template>
  <TotalTime>2883</TotalTime>
  <Words>345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Segoe UI</vt:lpstr>
      <vt:lpstr>Wingdings</vt:lpstr>
      <vt:lpstr>2018 brand update</vt:lpstr>
      <vt:lpstr>2023 Employee Benefits Plan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P. Laytin</dc:creator>
  <cp:lastModifiedBy>Matthew P. Hawes</cp:lastModifiedBy>
  <cp:revision>129</cp:revision>
  <cp:lastPrinted>2022-10-18T17:42:34Z</cp:lastPrinted>
  <dcterms:created xsi:type="dcterms:W3CDTF">2018-03-29T16:23:20Z</dcterms:created>
  <dcterms:modified xsi:type="dcterms:W3CDTF">2022-10-19T18:27:43Z</dcterms:modified>
</cp:coreProperties>
</file>